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66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/>
          <p:cNvSpPr/>
          <p:nvPr userDrawn="1"/>
        </p:nvSpPr>
        <p:spPr>
          <a:xfrm>
            <a:off x="184150" y="1716088"/>
            <a:ext cx="4318000" cy="2870200"/>
          </a:xfrm>
          <a:prstGeom prst="rect">
            <a:avLst/>
          </a:prstGeom>
          <a:gradFill flip="none" rotWithShape="1">
            <a:gsLst>
              <a:gs pos="0">
                <a:srgbClr val="990099"/>
              </a:gs>
              <a:gs pos="0">
                <a:srgbClr val="990099">
                  <a:tint val="44500"/>
                  <a:satMod val="160000"/>
                </a:srgbClr>
              </a:gs>
              <a:gs pos="100000">
                <a:srgbClr val="990099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3" name="Retângulo 7"/>
          <p:cNvSpPr/>
          <p:nvPr userDrawn="1"/>
        </p:nvSpPr>
        <p:spPr>
          <a:xfrm>
            <a:off x="163513" y="1365250"/>
            <a:ext cx="4356100" cy="3508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" name="Retângulo 8"/>
          <p:cNvSpPr/>
          <p:nvPr userDrawn="1"/>
        </p:nvSpPr>
        <p:spPr>
          <a:xfrm>
            <a:off x="4643438" y="2276475"/>
            <a:ext cx="4356100" cy="4356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/>
          </a:p>
        </p:txBody>
      </p:sp>
      <p:sp>
        <p:nvSpPr>
          <p:cNvPr id="5" name="CaixaDeTexto 7"/>
          <p:cNvSpPr txBox="1">
            <a:spLocks noChangeArrowheads="1"/>
          </p:cNvSpPr>
          <p:nvPr userDrawn="1"/>
        </p:nvSpPr>
        <p:spPr bwMode="auto">
          <a:xfrm>
            <a:off x="1835150" y="3373438"/>
            <a:ext cx="25923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1000" dirty="0">
                <a:cs typeface="+mn-cs"/>
              </a:rPr>
              <a:t>Dissertação apresentada ao Programa de Pós-Graduação em Microbiologia Agrícola, Universidade Federal do Recôncavo da Bahia, como parte dos requisitos para obtenção </a:t>
            </a:r>
            <a:r>
              <a:rPr lang="pt-BR" altLang="pt-BR" sz="1000" dirty="0" smtClean="0">
                <a:cs typeface="+mn-cs"/>
              </a:rPr>
              <a:t>do </a:t>
            </a:r>
            <a:r>
              <a:rPr lang="pt-BR" altLang="pt-BR" sz="1000" dirty="0">
                <a:cs typeface="+mn-cs"/>
              </a:rPr>
              <a:t>título Mestre em Microbiologia Agrícola.</a:t>
            </a:r>
          </a:p>
        </p:txBody>
      </p:sp>
      <p:sp>
        <p:nvSpPr>
          <p:cNvPr id="6" name="Retângulo 10"/>
          <p:cNvSpPr/>
          <p:nvPr userDrawn="1"/>
        </p:nvSpPr>
        <p:spPr>
          <a:xfrm>
            <a:off x="163513" y="250825"/>
            <a:ext cx="4356100" cy="4356100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CaixaDeTexto 9"/>
          <p:cNvSpPr txBox="1">
            <a:spLocks noChangeArrowheads="1"/>
          </p:cNvSpPr>
          <p:nvPr userDrawn="1"/>
        </p:nvSpPr>
        <p:spPr bwMode="auto">
          <a:xfrm>
            <a:off x="4859338" y="5229225"/>
            <a:ext cx="39004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1200" dirty="0">
                <a:cs typeface="+mn-cs"/>
              </a:rPr>
              <a:t>Universidade Federal do Recôncavo da Bahia – UFRB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1200" dirty="0">
                <a:cs typeface="+mn-cs"/>
              </a:rPr>
              <a:t>Embrapa Mandioca e </a:t>
            </a:r>
            <a:r>
              <a:rPr lang="pt-BR" altLang="pt-BR" sz="1200" dirty="0" smtClean="0">
                <a:cs typeface="+mn-cs"/>
              </a:rPr>
              <a:t>Fruticultura - CNPMF</a:t>
            </a:r>
            <a:endParaRPr lang="pt-BR" altLang="pt-BR" sz="1200" dirty="0">
              <a:cs typeface="+mn-cs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1200" dirty="0">
                <a:cs typeface="+mn-cs"/>
              </a:rPr>
              <a:t>Programa de Pós-Graduação em Microbiologia Agrícola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1200" dirty="0">
                <a:cs typeface="+mn-cs"/>
              </a:rPr>
              <a:t>Rua Rui Barbosa, nº 710 - Centro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1200" i="1" dirty="0">
                <a:cs typeface="+mn-cs"/>
              </a:rPr>
              <a:t>Campus</a:t>
            </a:r>
            <a:r>
              <a:rPr lang="pt-BR" altLang="pt-BR" sz="1200" dirty="0">
                <a:cs typeface="+mn-cs"/>
              </a:rPr>
              <a:t> de Cruz das Almas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1200" dirty="0">
                <a:cs typeface="+mn-cs"/>
              </a:rPr>
              <a:t>44380-000 Cruz das Almas, BA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1200" dirty="0">
                <a:cs typeface="+mn-cs"/>
              </a:rPr>
              <a:t>http://</a:t>
            </a:r>
            <a:r>
              <a:rPr lang="pt-BR" altLang="pt-BR" sz="1200" dirty="0" smtClean="0">
                <a:cs typeface="+mn-cs"/>
              </a:rPr>
              <a:t>www.ufrb.edu.br/pgmicrobiologia</a:t>
            </a:r>
            <a:endParaRPr lang="pt-BR" altLang="pt-BR" sz="1200" dirty="0">
              <a:cs typeface="+mn-cs"/>
            </a:endParaRPr>
          </a:p>
        </p:txBody>
      </p:sp>
      <p:sp>
        <p:nvSpPr>
          <p:cNvPr id="8" name="CaixaDeTexto 2"/>
          <p:cNvSpPr txBox="1">
            <a:spLocks noChangeArrowheads="1"/>
          </p:cNvSpPr>
          <p:nvPr userDrawn="1"/>
        </p:nvSpPr>
        <p:spPr bwMode="auto">
          <a:xfrm>
            <a:off x="184150" y="1387475"/>
            <a:ext cx="4310063" cy="304800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1400" b="1">
                <a:solidFill>
                  <a:schemeClr val="bg1"/>
                </a:solidFill>
                <a:cs typeface="+mn-cs"/>
              </a:rPr>
              <a:t>Programa de Pós-Graduação em Microbiologia Agrícola</a:t>
            </a:r>
          </a:p>
        </p:txBody>
      </p:sp>
      <p:sp>
        <p:nvSpPr>
          <p:cNvPr id="9" name="CaixaDeTexto 5"/>
          <p:cNvSpPr txBox="1">
            <a:spLocks noChangeArrowheads="1"/>
          </p:cNvSpPr>
          <p:nvPr userDrawn="1"/>
        </p:nvSpPr>
        <p:spPr bwMode="auto">
          <a:xfrm>
            <a:off x="288925" y="333375"/>
            <a:ext cx="18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pt-BR" altLang="pt-BR" sz="4000">
              <a:cs typeface="+mn-cs"/>
            </a:endParaRPr>
          </a:p>
        </p:txBody>
      </p:sp>
      <p:pic>
        <p:nvPicPr>
          <p:cNvPr id="10" name="Imagem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525" y="366713"/>
            <a:ext cx="138271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m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116138" y="482600"/>
            <a:ext cx="220186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rrowheads="1"/>
          </p:cNvSpPr>
          <p:nvPr userDrawn="1"/>
        </p:nvSpPr>
        <p:spPr bwMode="auto">
          <a:xfrm>
            <a:off x="2484438" y="2225675"/>
            <a:ext cx="4175125" cy="4175125"/>
          </a:xfrm>
          <a:prstGeom prst="ellipse">
            <a:avLst/>
          </a:prstGeom>
          <a:solidFill>
            <a:schemeClr val="bg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cs typeface="+mn-cs"/>
              </a:rPr>
              <a:t>p</a:t>
            </a:r>
          </a:p>
        </p:txBody>
      </p:sp>
      <p:sp>
        <p:nvSpPr>
          <p:cNvPr id="3" name="CaixaDeTexto 2"/>
          <p:cNvSpPr txBox="1">
            <a:spLocks noChangeArrowheads="1"/>
          </p:cNvSpPr>
          <p:nvPr userDrawn="1"/>
        </p:nvSpPr>
        <p:spPr bwMode="auto">
          <a:xfrm>
            <a:off x="2714625" y="3636963"/>
            <a:ext cx="3714750" cy="276225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1200" b="1" dirty="0">
                <a:solidFill>
                  <a:schemeClr val="bg1"/>
                </a:solidFill>
                <a:cs typeface="+mn-cs"/>
              </a:rPr>
              <a:t>Programa de Pós-Graduação em Microbiologia Agrícola</a:t>
            </a:r>
          </a:p>
        </p:txBody>
      </p:sp>
      <p:sp>
        <p:nvSpPr>
          <p:cNvPr id="4" name="CaixaDeTexto 5"/>
          <p:cNvSpPr txBox="1">
            <a:spLocks noChangeArrowheads="1"/>
          </p:cNvSpPr>
          <p:nvPr userDrawn="1"/>
        </p:nvSpPr>
        <p:spPr bwMode="auto">
          <a:xfrm>
            <a:off x="2987675" y="2873375"/>
            <a:ext cx="1296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pt-BR" altLang="pt-BR">
              <a:cs typeface="+mn-cs"/>
            </a:endParaRPr>
          </a:p>
        </p:txBody>
      </p:sp>
      <p:sp>
        <p:nvSpPr>
          <p:cNvPr id="5" name="Oval 7"/>
          <p:cNvSpPr>
            <a:spLocks noChangeArrowheads="1"/>
          </p:cNvSpPr>
          <p:nvPr userDrawn="1"/>
        </p:nvSpPr>
        <p:spPr bwMode="auto">
          <a:xfrm>
            <a:off x="4302125" y="4043363"/>
            <a:ext cx="539750" cy="539750"/>
          </a:xfrm>
          <a:prstGeom prst="ellipse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Imagem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127375" y="2836863"/>
            <a:ext cx="103981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1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2908300"/>
            <a:ext cx="1655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146E47-C865-40EF-AC64-681CDEEC342A}" type="datetimeFigureOut">
              <a:rPr lang="pt-BR"/>
              <a:pPr>
                <a:defRPr/>
              </a:pPr>
              <a:t>01/02/2017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2C0087-0B58-49B4-878E-B0B9200906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9550" y="1912938"/>
            <a:ext cx="42672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err="1">
                <a:latin typeface="+mj-lt"/>
                <a:cs typeface="+mn-cs"/>
              </a:rPr>
              <a:t>Rizobactérias</a:t>
            </a:r>
            <a:r>
              <a:rPr lang="pt-BR" sz="1600" dirty="0">
                <a:latin typeface="+mj-lt"/>
                <a:cs typeface="+mn-cs"/>
              </a:rPr>
              <a:t> produtoras de ácido </a:t>
            </a:r>
            <a:r>
              <a:rPr lang="pt-BR" sz="1600" dirty="0" err="1">
                <a:latin typeface="+mj-lt"/>
                <a:cs typeface="+mn-cs"/>
              </a:rPr>
              <a:t>indolacético</a:t>
            </a:r>
            <a:r>
              <a:rPr lang="pt-BR" sz="1600" dirty="0">
                <a:latin typeface="+mj-lt"/>
                <a:cs typeface="+mn-cs"/>
              </a:rPr>
              <a:t> como promotoras do crescimento de mudas </a:t>
            </a:r>
            <a:r>
              <a:rPr lang="pt-BR" sz="1600" dirty="0" err="1">
                <a:latin typeface="+mj-lt"/>
                <a:cs typeface="+mn-cs"/>
              </a:rPr>
              <a:t>micropropagadas</a:t>
            </a:r>
            <a:r>
              <a:rPr lang="pt-BR" sz="1600" dirty="0">
                <a:latin typeface="+mj-lt"/>
                <a:cs typeface="+mn-cs"/>
              </a:rPr>
              <a:t> de abacaxizeiro ‘BRS Imperial’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254125" y="2924175"/>
            <a:ext cx="2206625" cy="323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500" dirty="0" err="1">
                <a:latin typeface="+mj-lt"/>
                <a:cs typeface="+mn-cs"/>
              </a:rPr>
              <a:t>Joselia</a:t>
            </a:r>
            <a:r>
              <a:rPr lang="pt-BR" sz="1500" dirty="0">
                <a:latin typeface="+mj-lt"/>
                <a:cs typeface="+mn-cs"/>
              </a:rPr>
              <a:t> Santana Gonçalves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741488" y="4292600"/>
            <a:ext cx="1223962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>
                <a:latin typeface="+mj-lt"/>
                <a:cs typeface="+mn-cs"/>
              </a:rPr>
              <a:t>Setembro - 2016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819650" y="206375"/>
            <a:ext cx="4248150" cy="14462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Instruções Capa da Caixa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 Letras – Fonte </a:t>
            </a:r>
            <a:r>
              <a:rPr lang="pt-BR" sz="1100" dirty="0" err="1">
                <a:latin typeface="Arial" panose="020B0604020202020204" pitchFamily="34" charset="0"/>
                <a:cs typeface="Arial" panose="020B0604020202020204" pitchFamily="34" charset="0"/>
              </a:rPr>
              <a:t>Calibri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, espaço entre linhas 1,0, </a:t>
            </a:r>
            <a:r>
              <a:rPr lang="pt-BR" sz="1100" u="sng" dirty="0">
                <a:latin typeface="Arial" panose="020B0604020202020204" pitchFamily="34" charset="0"/>
                <a:cs typeface="Arial" panose="020B0604020202020204" pitchFamily="34" charset="0"/>
              </a:rPr>
              <a:t>SEM NEGRITO</a:t>
            </a:r>
          </a:p>
          <a:p>
            <a:pPr marL="1428750" indent="-14287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 Título dissertação – centralizado, tamanho 16</a:t>
            </a:r>
          </a:p>
          <a:p>
            <a:pPr marL="1428750" indent="-14287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	primeira letra maiúscula, </a:t>
            </a:r>
          </a:p>
          <a:p>
            <a:pPr marL="1428750" indent="-14287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	nomes de espécies em itálico.</a:t>
            </a:r>
            <a:endParaRPr lang="pt-B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0200" indent="-1600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 Nome Discente – tamanho 15, centralizado</a:t>
            </a:r>
          </a:p>
          <a:p>
            <a:pPr marL="1600200" indent="-1600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 Mês e ano – tamanho 12, centralizado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81038" y="5356225"/>
            <a:ext cx="3352800" cy="646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Instruções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Contra-Capa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da Caixa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Nada a mexer; apenas imprimir.</a:t>
            </a:r>
            <a:endParaRPr lang="pt-BR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CaixaDeTexto 1"/>
          <p:cNvSpPr txBox="1">
            <a:spLocks noChangeArrowheads="1"/>
          </p:cNvSpPr>
          <p:nvPr/>
        </p:nvSpPr>
        <p:spPr bwMode="auto">
          <a:xfrm>
            <a:off x="3257550" y="4605338"/>
            <a:ext cx="26177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latin typeface="Calibri" pitchFamily="34" charset="0"/>
              </a:rPr>
              <a:t>Joselia Santana Gonçalves</a:t>
            </a:r>
          </a:p>
        </p:txBody>
      </p:sp>
      <p:sp>
        <p:nvSpPr>
          <p:cNvPr id="5122" name="CaixaDeTexto 2"/>
          <p:cNvSpPr txBox="1">
            <a:spLocks noChangeArrowheads="1"/>
          </p:cNvSpPr>
          <p:nvPr/>
        </p:nvSpPr>
        <p:spPr bwMode="auto">
          <a:xfrm>
            <a:off x="2743200" y="5019675"/>
            <a:ext cx="3657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400">
                <a:latin typeface="Calibri" pitchFamily="34" charset="0"/>
              </a:rPr>
              <a:t>Rizobactérias produtoras de ácido indolacético como promotoras do crescimento de mudas micropropagadas de abacaxizeiro</a:t>
            </a:r>
          </a:p>
          <a:p>
            <a:pPr algn="ctr"/>
            <a:r>
              <a:rPr lang="pt-BR" sz="1400">
                <a:latin typeface="Calibri" pitchFamily="34" charset="0"/>
              </a:rPr>
              <a:t>‘BRS Imperial’</a:t>
            </a:r>
          </a:p>
        </p:txBody>
      </p:sp>
      <p:sp>
        <p:nvSpPr>
          <p:cNvPr id="5123" name="CaixaDeTexto 3"/>
          <p:cNvSpPr txBox="1">
            <a:spLocks noChangeArrowheads="1"/>
          </p:cNvSpPr>
          <p:nvPr/>
        </p:nvSpPr>
        <p:spPr bwMode="auto">
          <a:xfrm>
            <a:off x="3949700" y="6048375"/>
            <a:ext cx="1225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200">
                <a:latin typeface="Calibri" pitchFamily="34" charset="0"/>
              </a:rPr>
              <a:t>Setembro - 2016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6200" y="139700"/>
            <a:ext cx="4724400" cy="1384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Instruções Capa do Disco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-57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Letras – Fonte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Calibri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espaço entre linhas 1,0, </a:t>
            </a:r>
            <a:r>
              <a:rPr lang="pt-BR" sz="1200" u="sng" dirty="0">
                <a:latin typeface="Arial" panose="020B0604020202020204" pitchFamily="34" charset="0"/>
                <a:cs typeface="Arial" panose="020B0604020202020204" pitchFamily="34" charset="0"/>
              </a:rPr>
              <a:t>SEM NEGRITO;</a:t>
            </a:r>
          </a:p>
          <a:p>
            <a:pPr marL="57150" indent="-57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Nome do Discente – tamanho 18, centralizado;</a:t>
            </a:r>
          </a:p>
          <a:p>
            <a:pPr marL="114300" indent="-1143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Título Dissertação – tamanho 13 ou 14, centralizado, primeira letra maiúscula, nomes de espécies em itálico;</a:t>
            </a:r>
          </a:p>
          <a:p>
            <a:pPr marL="57150" indent="-57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Mês e ano – tamanho 12, centralizado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128</Words>
  <Application>Microsoft Office PowerPoint</Application>
  <PresentationFormat>Apresentação na tela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Modelo de design</vt:lpstr>
      </vt:variant>
      <vt:variant>
        <vt:i4>3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ＭＳ Ｐゴシック</vt:lpstr>
      <vt:lpstr>Tema do Office</vt:lpstr>
      <vt:lpstr>Tema do Office</vt:lpstr>
      <vt:lpstr>Tema do Office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Embrapa</dc:creator>
  <cp:lastModifiedBy>1752923</cp:lastModifiedBy>
  <cp:revision>30</cp:revision>
  <dcterms:created xsi:type="dcterms:W3CDTF">2016-10-31T17:52:26Z</dcterms:created>
  <dcterms:modified xsi:type="dcterms:W3CDTF">2017-02-01T13:46:41Z</dcterms:modified>
</cp:coreProperties>
</file>